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30"/>
  </p:handoutMasterIdLst>
  <p:sldIdLst>
    <p:sldId id="470" r:id="rId3"/>
    <p:sldId id="403" r:id="rId4"/>
    <p:sldId id="443" r:id="rId6"/>
    <p:sldId id="471" r:id="rId7"/>
    <p:sldId id="449" r:id="rId8"/>
    <p:sldId id="465" r:id="rId9"/>
    <p:sldId id="472" r:id="rId10"/>
    <p:sldId id="469" r:id="rId11"/>
    <p:sldId id="473" r:id="rId12"/>
    <p:sldId id="454" r:id="rId13"/>
    <p:sldId id="455" r:id="rId14"/>
    <p:sldId id="474" r:id="rId15"/>
    <p:sldId id="458" r:id="rId16"/>
    <p:sldId id="459" r:id="rId17"/>
    <p:sldId id="460" r:id="rId18"/>
    <p:sldId id="475" r:id="rId19"/>
    <p:sldId id="413" r:id="rId20"/>
    <p:sldId id="414" r:id="rId21"/>
    <p:sldId id="439" r:id="rId22"/>
    <p:sldId id="463" r:id="rId23"/>
    <p:sldId id="464" r:id="rId24"/>
    <p:sldId id="476" r:id="rId25"/>
    <p:sldId id="546" r:id="rId26"/>
    <p:sldId id="493" r:id="rId27"/>
    <p:sldId id="400" r:id="rId28"/>
    <p:sldId id="479" r:id="rId29"/>
  </p:sldIdLst>
  <p:sldSz cx="12188825" cy="6858000"/>
  <p:notesSz cx="6858000" cy="9144000"/>
  <p:defaultTextStyle>
    <a:defPPr>
      <a:defRPr lang="en-US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70"/>
            <p14:sldId id="403"/>
            <p14:sldId id="443"/>
          </p14:sldIdLst>
        </p14:section>
        <p14:section name="Course Details" id="{8D645781-968B-4BDA-8519-3394884E11BA}">
          <p14:sldIdLst>
            <p14:sldId id="471"/>
            <p14:sldId id="449"/>
            <p14:sldId id="465"/>
          </p14:sldIdLst>
        </p14:section>
        <p14:section name="Trainers" id="{49EB9BED-3D2B-42CE-82C1-119E8364C41F}">
          <p14:sldIdLst>
            <p14:sldId id="472"/>
            <p14:sldId id="469"/>
          </p14:sldIdLst>
        </p14:section>
        <p14:section name="Duration, Languages, Technologies" id="{C5FB282C-9CFB-4B62-B130-17278DE74CA4}">
          <p14:sldIdLst>
            <p14:sldId id="473"/>
            <p14:sldId id="454"/>
            <p14:sldId id="455"/>
          </p14:sldIdLst>
        </p14:section>
        <p14:section name="Evaluation and Exams" id="{D1F5D419-28A6-4122-BA6E-0EDF48DB2954}">
          <p14:sldIdLst>
            <p14:sldId id="474"/>
            <p14:sldId id="458"/>
            <p14:sldId id="459"/>
            <p14:sldId id="460"/>
          </p14:sldIdLst>
        </p14:section>
        <p14:section name="Resources" id="{96CC1CDB-84AB-4B8B-A303-887466D1B82B}">
          <p14:sldIdLst>
            <p14:sldId id="475"/>
            <p14:sldId id="413"/>
            <p14:sldId id="414"/>
            <p14:sldId id="439"/>
            <p14:sldId id="463"/>
          </p14:sldIdLst>
        </p14:section>
        <p14:section name="Conclusion" id="{10E03AB1-9AA8-4E86-9A64-D741901E50A2}">
          <p14:sldIdLst>
            <p14:sldId id="464"/>
            <p14:sldId id="476"/>
            <p14:sldId id="546"/>
            <p14:sldId id="493"/>
            <p14:sldId id="400"/>
            <p14:sldId id="47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533" autoAdjust="0"/>
  </p:normalViewPr>
  <p:slideViewPr>
    <p:cSldViewPr>
      <p:cViewPr varScale="1">
        <p:scale>
          <a:sx n="87" d="100"/>
          <a:sy n="87" d="100"/>
        </p:scale>
        <p:origin x="514" y="5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hyperlink" Target="http://softuni.org/" TargetMode="Externa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1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2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</a:fld>
            <a:endParaRPr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hyperlink" Target="http://softuni.org/" TargetMode="Externa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  <a:endParaRPr dirty="0"/>
          </a:p>
          <a:p>
            <a:pPr lvl="1"/>
            <a:r>
              <a:rPr dirty="0"/>
              <a:t>Second level</a:t>
            </a:r>
            <a:endParaRPr dirty="0"/>
          </a:p>
          <a:p>
            <a:pPr lvl="2"/>
            <a:r>
              <a:rPr dirty="0"/>
              <a:t>Third level</a:t>
            </a:r>
            <a:endParaRPr dirty="0"/>
          </a:p>
          <a:p>
            <a:pPr lvl="3"/>
            <a:r>
              <a:rPr dirty="0"/>
              <a:t>Fourth level</a:t>
            </a:r>
            <a:endParaRPr dirty="0"/>
          </a:p>
          <a:p>
            <a:pPr lvl="4"/>
            <a:r>
              <a:rPr dirty="0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1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2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4" Type="http://schemas.openxmlformats.org/officeDocument/2006/relationships/hyperlink" Target="http://creativecommons.org/licenses/by-nc-sa/4.0/" TargetMode="External"/><Relationship Id="rId3" Type="http://schemas.openxmlformats.org/officeDocument/2006/relationships/hyperlink" Target="http://softuni.org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4" Type="http://schemas.openxmlformats.org/officeDocument/2006/relationships/hyperlink" Target="http://creativecommons.org/licenses/by-nc-sa/4.0/" TargetMode="External"/><Relationship Id="rId3" Type="http://schemas.openxmlformats.org/officeDocument/2006/relationships/hyperlink" Target="http://softuni.org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hyperlink" Target="http://creativecommons.org/licenses/by-nc-sa/4.0/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hyperlink" Target="http://www.telenor.bg/" TargetMode="External"/><Relationship Id="rId8" Type="http://schemas.openxmlformats.org/officeDocument/2006/relationships/image" Target="../media/image25.jpeg"/><Relationship Id="rId7" Type="http://schemas.openxmlformats.org/officeDocument/2006/relationships/hyperlink" Target="https://www.liebherr.com/en/deu/start/start-page.html" TargetMode="External"/><Relationship Id="rId6" Type="http://schemas.openxmlformats.org/officeDocument/2006/relationships/image" Target="../media/image24.png"/><Relationship Id="rId5" Type="http://schemas.openxmlformats.org/officeDocument/2006/relationships/hyperlink" Target="codexio.bg" TargetMode="External"/><Relationship Id="rId4" Type="http://schemas.openxmlformats.org/officeDocument/2006/relationships/image" Target="../media/image23.png"/><Relationship Id="rId3" Type="http://schemas.openxmlformats.org/officeDocument/2006/relationships/hyperlink" Target="https://aeternity.com/" TargetMode="External"/><Relationship Id="rId2" Type="http://schemas.openxmlformats.org/officeDocument/2006/relationships/image" Target="../media/image1.emf"/><Relationship Id="rId15" Type="http://schemas.openxmlformats.org/officeDocument/2006/relationships/image" Target="../media/image8.png"/><Relationship Id="rId14" Type="http://schemas.openxmlformats.org/officeDocument/2006/relationships/image" Target="../media/image28.png"/><Relationship Id="rId13" Type="http://schemas.openxmlformats.org/officeDocument/2006/relationships/hyperlink" Target="http://smartit.bg/" TargetMode="External"/><Relationship Id="rId12" Type="http://schemas.openxmlformats.org/officeDocument/2006/relationships/image" Target="../media/image27.png"/><Relationship Id="rId11" Type="http://schemas.openxmlformats.org/officeDocument/2006/relationships/hyperlink" Target="https://www.sbtech.com/" TargetMode="External"/><Relationship Id="rId10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xs-software.com/" TargetMode="External"/><Relationship Id="rId8" Type="http://schemas.openxmlformats.org/officeDocument/2006/relationships/image" Target="../media/image31.png"/><Relationship Id="rId7" Type="http://schemas.openxmlformats.org/officeDocument/2006/relationships/hyperlink" Target="https://www.softwaregroup.com/" TargetMode="External"/><Relationship Id="rId6" Type="http://schemas.openxmlformats.org/officeDocument/2006/relationships/image" Target="../media/image30.png"/><Relationship Id="rId5" Type="http://schemas.openxmlformats.org/officeDocument/2006/relationships/hyperlink" Target="https://www.indeavr.com/en" TargetMode="External"/><Relationship Id="rId4" Type="http://schemas.openxmlformats.org/officeDocument/2006/relationships/image" Target="../media/image29.png"/><Relationship Id="rId3" Type="http://schemas.openxmlformats.org/officeDocument/2006/relationships/hyperlink" Target="http://www.infragistics.com/" TargetMode="External"/><Relationship Id="rId2" Type="http://schemas.openxmlformats.org/officeDocument/2006/relationships/image" Target="../media/image1.emf"/><Relationship Id="rId15" Type="http://schemas.openxmlformats.org/officeDocument/2006/relationships/image" Target="../media/image8.png"/><Relationship Id="rId14" Type="http://schemas.openxmlformats.org/officeDocument/2006/relationships/image" Target="../media/image34.png"/><Relationship Id="rId13" Type="http://schemas.openxmlformats.org/officeDocument/2006/relationships/hyperlink" Target="https://www.superhosting.bg/" TargetMode="External"/><Relationship Id="rId12" Type="http://schemas.openxmlformats.org/officeDocument/2006/relationships/image" Target="../media/image33.png"/><Relationship Id="rId11" Type="http://schemas.openxmlformats.org/officeDocument/2006/relationships/hyperlink" Target="https://netpeak.bg/" TargetMode="External"/><Relationship Id="rId10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hyperlink" Target="http://www.facebook.com/SoftwareUniversity" TargetMode="External"/><Relationship Id="rId6" Type="http://schemas.openxmlformats.org/officeDocument/2006/relationships/hyperlink" Target="http://forum.softuni.bg/" TargetMode="External"/><Relationship Id="rId5" Type="http://schemas.openxmlformats.org/officeDocument/2006/relationships/hyperlink" Target="https://www.facebook.com/SoftwareUniversity" TargetMode="External"/><Relationship Id="rId4" Type="http://schemas.openxmlformats.org/officeDocument/2006/relationships/hyperlink" Target="http://softuni.foundation/" TargetMode="External"/><Relationship Id="rId3" Type="http://schemas.openxmlformats.org/officeDocument/2006/relationships/hyperlink" Target="http://softuni.bg/" TargetMode="External"/><Relationship Id="rId2" Type="http://schemas.openxmlformats.org/officeDocument/2006/relationships/image" Target="../media/image1.emf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b="1672"/>
          <a:stretch>
            <a:fillRect/>
          </a:stretch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/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/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5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5"/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5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  <a:endParaRPr lang="en-US" dirty="0"/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5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  <a:endParaRPr lang="en-US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5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  <a:endParaRPr lang="en-US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41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5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395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395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Malgun Gothic" panose="020B0503020000020004" pitchFamily="34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1672"/>
          <a:stretch>
            <a:fillRect/>
          </a:stretch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395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608965" indent="0">
              <a:buNone/>
              <a:defRPr sz="3730"/>
            </a:lvl2pPr>
            <a:lvl3pPr marL="1217930" indent="0">
              <a:buNone/>
              <a:defRPr sz="3195"/>
            </a:lvl3pPr>
            <a:lvl4pPr marL="1826895" indent="0">
              <a:buNone/>
              <a:defRPr sz="2665"/>
            </a:lvl4pPr>
            <a:lvl5pPr marL="2435860" indent="0">
              <a:buNone/>
              <a:defRPr sz="2665"/>
            </a:lvl5pPr>
            <a:lvl6pPr marL="3045460" indent="0">
              <a:buNone/>
              <a:defRPr sz="2665"/>
            </a:lvl6pPr>
            <a:lvl7pPr marL="3654425" indent="0">
              <a:buNone/>
              <a:defRPr sz="2665"/>
            </a:lvl7pPr>
            <a:lvl8pPr marL="4263390" indent="0">
              <a:buNone/>
              <a:defRPr sz="2665"/>
            </a:lvl8pPr>
            <a:lvl9pPr marL="4872355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395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395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395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Malgun Gothic" panose="020B0503020000020004" pitchFamily="34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 userDrawn="1"/>
        </p:nvPicPr>
        <p:blipFill rotWithShape="1">
          <a:blip r:embed="rId2"/>
          <a:srcRect b="1672"/>
          <a:stretch>
            <a:fillRect/>
          </a:stretch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2"/>
          <a:srcRect b="1672"/>
          <a:stretch>
            <a:fillRect/>
          </a:stretch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765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defRPr/>
            </a:pPr>
            <a:r>
              <a:rPr kumimoji="0" lang="en-US" sz="8795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5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395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/>
          <p:cNvCxnSpPr/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b="1672"/>
          <a:stretch>
            <a:fillRect/>
          </a:stretch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</a:fld>
            <a:endParaRPr lang="en-US" dirty="0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395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b="1672"/>
          <a:stretch>
            <a:fillRect/>
          </a:stretch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-40852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395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</p:cNvPr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>
            <a:fillRect/>
          </a:stretch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1672"/>
          <a:stretch>
            <a:fillRect/>
          </a:stretch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/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5"/>
            </a:lvl1pPr>
            <a:lvl2pPr marL="989965" marR="0" indent="-380365" algn="l" defTabSz="121793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194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5" dirty="0"/>
              <a:t>Software University – High-Quality Education, </a:t>
            </a:r>
            <a:br>
              <a:rPr lang="en-US" sz="3195" dirty="0"/>
            </a:br>
            <a:r>
              <a:rPr lang="en-US" sz="3195" dirty="0"/>
              <a:t>Profession and Job for Software Developers</a:t>
            </a:r>
            <a:endParaRPr lang="en-US" sz="3195" dirty="0"/>
          </a:p>
          <a:p>
            <a:pPr lvl="1">
              <a:lnSpc>
                <a:spcPct val="100000"/>
              </a:lnSpc>
            </a:pPr>
            <a:r>
              <a:rPr lang="en-US" sz="2895" noProof="1">
                <a:hlinkClick r:id="rId3"/>
              </a:rPr>
              <a:t>softuni.bg</a:t>
            </a:r>
            <a:r>
              <a:rPr lang="en-US" sz="2895" noProof="1"/>
              <a:t> </a:t>
            </a:r>
            <a:endParaRPr lang="en-US" sz="2895" noProof="1"/>
          </a:p>
          <a:p>
            <a:pPr>
              <a:lnSpc>
                <a:spcPct val="100000"/>
              </a:lnSpc>
            </a:pPr>
            <a:r>
              <a:rPr lang="en-US" sz="3195" dirty="0"/>
              <a:t>Software University Foundation</a:t>
            </a:r>
            <a:endParaRPr lang="bg-BG" sz="3195" dirty="0"/>
          </a:p>
          <a:p>
            <a:pPr lvl="1">
              <a:lnSpc>
                <a:spcPct val="100000"/>
              </a:lnSpc>
            </a:pPr>
            <a:r>
              <a:rPr lang="en-US" sz="2995" noProof="1">
                <a:hlinkClick r:id="rId4"/>
              </a:rPr>
              <a:t>http://softuni.foundation/</a:t>
            </a:r>
            <a:endParaRPr lang="en-US" sz="2995" noProof="1"/>
          </a:p>
          <a:p>
            <a:pPr>
              <a:lnSpc>
                <a:spcPct val="100000"/>
              </a:lnSpc>
            </a:pPr>
            <a:r>
              <a:rPr lang="en-US" sz="3195" dirty="0"/>
              <a:t>Software University @ Facebook</a:t>
            </a:r>
            <a:endParaRPr lang="en-US" sz="3195" dirty="0"/>
          </a:p>
          <a:p>
            <a:pPr marL="989965" marR="0" lvl="1" indent="-380365" algn="l" defTabSz="121793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1940" algn="l"/>
              </a:tabLst>
              <a:defRPr/>
            </a:pPr>
            <a:r>
              <a:rPr kumimoji="0" lang="en-US" sz="2895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5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5" dirty="0"/>
              <a:t>Software University Forums</a:t>
            </a:r>
            <a:endParaRPr lang="en-US" sz="3195" dirty="0"/>
          </a:p>
          <a:p>
            <a:pPr marL="989965" marR="0" lvl="1" indent="-380365" algn="l" defTabSz="121793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1940" algn="l"/>
              </a:tabLst>
              <a:defRPr/>
            </a:pPr>
            <a:r>
              <a:rPr lang="en-US" sz="2795" dirty="0">
                <a:hlinkClick r:id="rId6"/>
              </a:rPr>
              <a:t>forum.softuni.bg</a:t>
            </a:r>
            <a:endParaRPr lang="en-US" sz="2795" noProof="1"/>
          </a:p>
        </p:txBody>
      </p:sp>
      <p:pic>
        <p:nvPicPr>
          <p:cNvPr id="14" name="Picture 4">
            <a:hlinkClick r:id="rId7" tooltip="Software University @ Facebook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395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b="1672"/>
          <a:stretch>
            <a:fillRect/>
          </a:stretch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395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715" indent="-513715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  <a:endParaRPr lang="en-GB" dirty="0"/>
          </a:p>
          <a:p>
            <a:pPr lvl="0"/>
            <a:r>
              <a:rPr lang="en-GB" dirty="0"/>
              <a:t>…</a:t>
            </a:r>
            <a:endParaRPr lang="en-GB" dirty="0"/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672"/>
          <a:stretch>
            <a:fillRect/>
          </a:stretch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5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5" b="1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395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Malgun Gothic" panose="020B0503020000020004" pitchFamily="34" charset="-127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b="1672"/>
          <a:stretch>
            <a:fillRect/>
          </a:stretch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395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1" y="276382"/>
            <a:ext cx="1819849" cy="531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b="1672"/>
          <a:stretch>
            <a:fillRect/>
          </a:stretch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395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Malgun Gothic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/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1" y="276382"/>
            <a:ext cx="1819849" cy="531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1672"/>
          <a:stretch>
            <a:fillRect/>
          </a:stretch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395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1672"/>
          <a:stretch>
            <a:fillRect/>
          </a:stretch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395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noAutofit/>
          </a:bodyPr>
          <a:lstStyle/>
          <a:p>
            <a:pPr marL="0" marR="0" lvl="0" indent="0" algn="ctr" defTabSz="91376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395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395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b="1672"/>
          <a:stretch>
            <a:fillRect/>
          </a:stretch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395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8965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5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  <a:endParaRPr lang="en-US" noProof="1"/>
          </a:p>
          <a:p>
            <a:pPr marL="0" lvl="0"/>
            <a:r>
              <a:rPr lang="en-US" noProof="1"/>
              <a:t>…</a:t>
            </a:r>
            <a:endParaRPr lang="en-US" noProof="1"/>
          </a:p>
          <a:p>
            <a:pPr marL="0" lvl="0"/>
            <a:r>
              <a:rPr lang="en-US" noProof="1"/>
              <a:t>…</a:t>
            </a:r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hf hdr="0" ftr="0" dt="0"/>
  <p:txStyles>
    <p:titleStyle>
      <a:lvl1pPr algn="l" defTabSz="1217930" rtl="0" eaLnBrk="1" latinLnBrk="1" hangingPunct="1">
        <a:spcBef>
          <a:spcPct val="0"/>
        </a:spcBef>
        <a:buNone/>
        <a:defRPr sz="3995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565" indent="-456565" algn="l" defTabSz="1217930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5" kern="1200">
          <a:solidFill>
            <a:schemeClr val="tx1"/>
          </a:solidFill>
          <a:latin typeface="+mn-lt"/>
          <a:ea typeface="+mn-ea"/>
          <a:cs typeface="+mn-cs"/>
        </a:defRPr>
      </a:lvl1pPr>
      <a:lvl2pPr marL="989965" indent="-380365" algn="l" defTabSz="1217930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5" kern="1200">
          <a:solidFill>
            <a:schemeClr val="tx1"/>
          </a:solidFill>
          <a:latin typeface="+mn-lt"/>
          <a:ea typeface="+mn-ea"/>
          <a:cs typeface="+mn-cs"/>
        </a:defRPr>
      </a:lvl2pPr>
      <a:lvl3pPr marL="1522730" indent="-304800" algn="l" defTabSz="1217930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5" kern="1200">
          <a:solidFill>
            <a:schemeClr val="tx1"/>
          </a:solidFill>
          <a:latin typeface="+mn-lt"/>
          <a:ea typeface="+mn-ea"/>
          <a:cs typeface="+mn-cs"/>
        </a:defRPr>
      </a:lvl3pPr>
      <a:lvl4pPr marL="2131695" indent="-304800" algn="l" defTabSz="1217930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5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0" indent="-304800" algn="l" defTabSz="1217930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5" kern="1200">
          <a:solidFill>
            <a:schemeClr val="tx1"/>
          </a:solidFill>
          <a:latin typeface="+mn-lt"/>
          <a:ea typeface="+mn-ea"/>
          <a:cs typeface="+mn-cs"/>
        </a:defRPr>
      </a:lvl5pPr>
      <a:lvl6pPr marL="3349625" indent="-304800" algn="l" defTabSz="121793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8590" indent="-304800" algn="l" defTabSz="121793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7555" indent="-304800" algn="l" defTabSz="121793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6520" indent="-304800" algn="l" defTabSz="121793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7930" rtl="0" eaLnBrk="1" latinLnBrk="1" hangingPunct="1">
        <a:defRPr sz="2395" kern="1200">
          <a:solidFill>
            <a:schemeClr val="tx1"/>
          </a:solidFill>
          <a:latin typeface="+mn-lt"/>
          <a:ea typeface="+mn-ea"/>
          <a:cs typeface="+mn-cs"/>
        </a:defRPr>
      </a:lvl1pPr>
      <a:lvl2pPr marL="608965" algn="l" defTabSz="1217930" rtl="0" eaLnBrk="1" latinLnBrk="1" hangingPunct="1">
        <a:defRPr sz="2395" kern="1200">
          <a:solidFill>
            <a:schemeClr val="tx1"/>
          </a:solidFill>
          <a:latin typeface="+mn-lt"/>
          <a:ea typeface="+mn-ea"/>
          <a:cs typeface="+mn-cs"/>
        </a:defRPr>
      </a:lvl2pPr>
      <a:lvl3pPr marL="1217930" algn="l" defTabSz="1217930" rtl="0" eaLnBrk="1" latinLnBrk="1" hangingPunct="1">
        <a:defRPr sz="2395" kern="1200">
          <a:solidFill>
            <a:schemeClr val="tx1"/>
          </a:solidFill>
          <a:latin typeface="+mn-lt"/>
          <a:ea typeface="+mn-ea"/>
          <a:cs typeface="+mn-cs"/>
        </a:defRPr>
      </a:lvl3pPr>
      <a:lvl4pPr marL="1826895" algn="l" defTabSz="1217930" rtl="0" eaLnBrk="1" latinLnBrk="1" hangingPunct="1">
        <a:defRPr sz="2395" kern="1200">
          <a:solidFill>
            <a:schemeClr val="tx1"/>
          </a:solidFill>
          <a:latin typeface="+mn-lt"/>
          <a:ea typeface="+mn-ea"/>
          <a:cs typeface="+mn-cs"/>
        </a:defRPr>
      </a:lvl4pPr>
      <a:lvl5pPr marL="2435860" algn="l" defTabSz="1217930" rtl="0" eaLnBrk="1" latinLnBrk="1" hangingPunct="1">
        <a:defRPr sz="2395" kern="1200">
          <a:solidFill>
            <a:schemeClr val="tx1"/>
          </a:solidFill>
          <a:latin typeface="+mn-lt"/>
          <a:ea typeface="+mn-ea"/>
          <a:cs typeface="+mn-cs"/>
        </a:defRPr>
      </a:lvl5pPr>
      <a:lvl6pPr marL="3045460" algn="l" defTabSz="1217930" rtl="0" eaLnBrk="1" latinLnBrk="1" hangingPunct="1">
        <a:defRPr sz="2395" kern="1200">
          <a:solidFill>
            <a:schemeClr val="tx1"/>
          </a:solidFill>
          <a:latin typeface="+mn-lt"/>
          <a:ea typeface="+mn-ea"/>
          <a:cs typeface="+mn-cs"/>
        </a:defRPr>
      </a:lvl6pPr>
      <a:lvl7pPr marL="3654425" algn="l" defTabSz="1217930" rtl="0" eaLnBrk="1" latinLnBrk="1" hangingPunct="1">
        <a:defRPr sz="2395" kern="1200">
          <a:solidFill>
            <a:schemeClr val="tx1"/>
          </a:solidFill>
          <a:latin typeface="+mn-lt"/>
          <a:ea typeface="+mn-ea"/>
          <a:cs typeface="+mn-cs"/>
        </a:defRPr>
      </a:lvl7pPr>
      <a:lvl8pPr marL="4263390" algn="l" defTabSz="1217930" rtl="0" eaLnBrk="1" latinLnBrk="1" hangingPunct="1">
        <a:defRPr sz="2395" kern="1200">
          <a:solidFill>
            <a:schemeClr val="tx1"/>
          </a:solidFill>
          <a:latin typeface="+mn-lt"/>
          <a:ea typeface="+mn-ea"/>
          <a:cs typeface="+mn-cs"/>
        </a:defRPr>
      </a:lvl8pPr>
      <a:lvl9pPr marL="4872355" algn="l" defTabSz="1217930" rtl="0" eaLnBrk="1" latinLnBrk="1" hangingPunct="1">
        <a:defRPr sz="23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5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image" Target="../media/image56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hyperlink" Target="http://judge.softuni.b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1.png"/><Relationship Id="rId1" Type="http://schemas.openxmlformats.org/officeDocument/2006/relationships/hyperlink" Target="http://softuni.bg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6.xml"/><Relationship Id="rId6" Type="http://schemas.openxmlformats.org/officeDocument/2006/relationships/hyperlink" Target="https://www.facebook.com/groups/SoftUniPythonFundamentalsJune2018/" TargetMode="External"/><Relationship Id="rId5" Type="http://schemas.openxmlformats.org/officeDocument/2006/relationships/hyperlink" Target="https://softuni.bg/forum/categories/39/python" TargetMode="Externa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hyperlink" Target="https://softuni.bg/opencourses/python-fundamentals-course" TargetMode="Externa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hyperlink" Target="https://softuni.bg/opencourses/python-fundamentals-cours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9.png"/><Relationship Id="rId1" Type="http://schemas.openxmlformats.org/officeDocument/2006/relationships/hyperlink" Target="http://www.softuni.bg/" TargetMode="Externa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hyperlink" Target="https://www.jetbrains.com/pycharm/download/" TargetMode="External"/><Relationship Id="rId1" Type="http://schemas.openxmlformats.org/officeDocument/2006/relationships/hyperlink" Target="https://www.python.org/downloads/" TargetMode="Externa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75.jpe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hyperlink" Target="https://aeternity.com/" TargetMode="External"/><Relationship Id="rId8" Type="http://schemas.openxmlformats.org/officeDocument/2006/relationships/image" Target="../media/image78.jpeg"/><Relationship Id="rId7" Type="http://schemas.openxmlformats.org/officeDocument/2006/relationships/hyperlink" Target="https://www.liebherr.com/en/deu/start/start-page.html" TargetMode="External"/><Relationship Id="rId6" Type="http://schemas.openxmlformats.org/officeDocument/2006/relationships/image" Target="../media/image24.png"/><Relationship Id="rId5" Type="http://schemas.openxmlformats.org/officeDocument/2006/relationships/hyperlink" Target="codexio.bg" TargetMode="External"/><Relationship Id="rId4" Type="http://schemas.openxmlformats.org/officeDocument/2006/relationships/image" Target="../media/image77.png"/><Relationship Id="rId3" Type="http://schemas.openxmlformats.org/officeDocument/2006/relationships/hyperlink" Target="https://www.indeavr.com/en" TargetMode="External"/><Relationship Id="rId28" Type="http://schemas.openxmlformats.org/officeDocument/2006/relationships/notesSlide" Target="../notesSlides/notesSlide6.xml"/><Relationship Id="rId27" Type="http://schemas.openxmlformats.org/officeDocument/2006/relationships/slideLayout" Target="../slideLayouts/slideLayout6.xml"/><Relationship Id="rId26" Type="http://schemas.openxmlformats.org/officeDocument/2006/relationships/image" Target="../media/image84.png"/><Relationship Id="rId25" Type="http://schemas.openxmlformats.org/officeDocument/2006/relationships/hyperlink" Target="http://smartit.bg/" TargetMode="External"/><Relationship Id="rId24" Type="http://schemas.openxmlformats.org/officeDocument/2006/relationships/image" Target="../media/image34.png"/><Relationship Id="rId23" Type="http://schemas.openxmlformats.org/officeDocument/2006/relationships/hyperlink" Target="https://www.superhosting.bg/" TargetMode="External"/><Relationship Id="rId22" Type="http://schemas.openxmlformats.org/officeDocument/2006/relationships/image" Target="../media/image83.png"/><Relationship Id="rId21" Type="http://schemas.openxmlformats.org/officeDocument/2006/relationships/hyperlink" Target="http://www.postbank.bg/" TargetMode="External"/><Relationship Id="rId20" Type="http://schemas.openxmlformats.org/officeDocument/2006/relationships/image" Target="../media/image27.png"/><Relationship Id="rId2" Type="http://schemas.openxmlformats.org/officeDocument/2006/relationships/image" Target="../media/image76.png"/><Relationship Id="rId19" Type="http://schemas.openxmlformats.org/officeDocument/2006/relationships/hyperlink" Target="https://www.sbtech.com/" TargetMode="External"/><Relationship Id="rId18" Type="http://schemas.openxmlformats.org/officeDocument/2006/relationships/image" Target="../media/image82.png"/><Relationship Id="rId17" Type="http://schemas.openxmlformats.org/officeDocument/2006/relationships/hyperlink" Target="http://www.xs-software.com/" TargetMode="External"/><Relationship Id="rId16" Type="http://schemas.openxmlformats.org/officeDocument/2006/relationships/image" Target="../media/image81.png"/><Relationship Id="rId15" Type="http://schemas.openxmlformats.org/officeDocument/2006/relationships/hyperlink" Target="http://www.telenor.bg/" TargetMode="External"/><Relationship Id="rId14" Type="http://schemas.openxmlformats.org/officeDocument/2006/relationships/image" Target="../media/image80.png"/><Relationship Id="rId13" Type="http://schemas.openxmlformats.org/officeDocument/2006/relationships/hyperlink" Target="https://www.softwaregroup.com/" TargetMode="External"/><Relationship Id="rId12" Type="http://schemas.openxmlformats.org/officeDocument/2006/relationships/image" Target="../media/image33.png"/><Relationship Id="rId11" Type="http://schemas.openxmlformats.org/officeDocument/2006/relationships/hyperlink" Target="https://netpeak.bg/" TargetMode="External"/><Relationship Id="rId10" Type="http://schemas.openxmlformats.org/officeDocument/2006/relationships/image" Target="../media/image79.png"/><Relationship Id="rId1" Type="http://schemas.openxmlformats.org/officeDocument/2006/relationships/hyperlink" Target="http://www.infragistics.com/" TargetMode="Externa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9.GIF"/><Relationship Id="rId8" Type="http://schemas.openxmlformats.org/officeDocument/2006/relationships/hyperlink" Target="https://www.lukanet.com/" TargetMode="External"/><Relationship Id="rId7" Type="http://schemas.openxmlformats.org/officeDocument/2006/relationships/image" Target="../media/image88.jpeg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87.png"/><Relationship Id="rId4" Type="http://schemas.openxmlformats.org/officeDocument/2006/relationships/hyperlink" Target="https://www.onebitsoftware.net/" TargetMode="External"/><Relationship Id="rId3" Type="http://schemas.openxmlformats.org/officeDocument/2006/relationships/image" Target="../media/image86.png"/><Relationship Id="rId2" Type="http://schemas.openxmlformats.org/officeDocument/2006/relationships/hyperlink" Target="codexio.bg" TargetMode="External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85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1" Type="http://schemas.openxmlformats.org/officeDocument/2006/relationships/hyperlink" Target="http://creativecommons.org/licenses/by-nc-sa/4.0/" TargetMode="Externa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hyperlink" Target="http://forum.softuni.bg/" TargetMode="External"/><Relationship Id="rId3" Type="http://schemas.openxmlformats.org/officeDocument/2006/relationships/hyperlink" Target="https://www.facebook.com/SoftwareUniversity" TargetMode="External"/><Relationship Id="rId2" Type="http://schemas.openxmlformats.org/officeDocument/2006/relationships/hyperlink" Target="http://softuni.foundation/" TargetMode="External"/><Relationship Id="rId1" Type="http://schemas.openxmlformats.org/officeDocument/2006/relationships/hyperlink" Target="http://softuni.b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Course Introduction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Python Fundamentals</a:t>
            </a:r>
            <a:endParaRPr lang="en-US" sz="54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8641602" y="5916316"/>
            <a:ext cx="2950749" cy="382403"/>
          </a:xfrm>
        </p:spPr>
        <p:txBody>
          <a:bodyPr/>
          <a:lstStyle/>
          <a:p>
            <a:r>
              <a:rPr lang="en-US" dirty="0"/>
              <a:t>Software University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8641602" y="6340471"/>
            <a:ext cx="2950749" cy="351369"/>
          </a:xfrm>
        </p:spPr>
        <p:txBody>
          <a:bodyPr/>
          <a:lstStyle/>
          <a:p>
            <a:r>
              <a:rPr lang="en-US" dirty="0">
                <a:hlinkClick r:id="rId1"/>
              </a:rPr>
              <a:t>http://softuni.bg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70972" y="4876992"/>
            <a:ext cx="2950749" cy="506412"/>
          </a:xfrm>
        </p:spPr>
        <p:txBody>
          <a:bodyPr/>
          <a:lstStyle/>
          <a:p>
            <a:r>
              <a:rPr lang="en-US" noProof="1"/>
              <a:t>SoftUni</a:t>
            </a:r>
            <a:r>
              <a:rPr lang="en-US" dirty="0"/>
              <a:t> Team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670972" y="5368966"/>
            <a:ext cx="2950749" cy="444343"/>
          </a:xfrm>
        </p:spPr>
        <p:txBody>
          <a:bodyPr/>
          <a:lstStyle/>
          <a:p>
            <a:r>
              <a:rPr lang="en-US" dirty="0"/>
              <a:t>Technical Trainers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769" y="2351427"/>
            <a:ext cx="7838979" cy="26477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7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Lessons</a:t>
            </a:r>
            <a:r>
              <a:rPr lang="en-US" sz="3600" dirty="0"/>
              <a:t>: ~25 hours (onsite + videos)</a:t>
            </a:r>
            <a:endParaRPr lang="en-US" sz="36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3600" dirty="0"/>
              <a:t>Practical </a:t>
            </a:r>
            <a:r>
              <a:rPr lang="en-US" sz="3600" b="1" dirty="0">
                <a:solidFill>
                  <a:schemeClr val="bg1"/>
                </a:solidFill>
              </a:rPr>
              <a:t>exercises</a:t>
            </a:r>
            <a:r>
              <a:rPr lang="en-US" sz="3600" dirty="0"/>
              <a:t> (in class): ~30 hours</a:t>
            </a:r>
            <a:endParaRPr lang="en-US" sz="36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3600" dirty="0"/>
              <a:t>Exam </a:t>
            </a:r>
            <a:r>
              <a:rPr lang="en-US" sz="3600" b="1" dirty="0">
                <a:solidFill>
                  <a:schemeClr val="bg1"/>
                </a:solidFill>
              </a:rPr>
              <a:t>preparation</a:t>
            </a:r>
            <a:r>
              <a:rPr lang="en-US" sz="3600" dirty="0"/>
              <a:t>: 3 hours</a:t>
            </a:r>
            <a:endParaRPr lang="en-US" sz="36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Exam</a:t>
            </a:r>
            <a:r>
              <a:rPr lang="en-US" sz="3600" dirty="0"/>
              <a:t>: 6 hours</a:t>
            </a:r>
            <a:endParaRPr lang="en-US" sz="36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3600" dirty="0"/>
              <a:t>Schedule: June – August 201</a:t>
            </a:r>
            <a:r>
              <a:rPr lang="en-GB" sz="3600" dirty="0"/>
              <a:t>8</a:t>
            </a:r>
            <a:endParaRPr lang="en-US" sz="36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3600" dirty="0"/>
              <a:t>Exam date: </a:t>
            </a:r>
            <a:r>
              <a:rPr lang="en-US" sz="3600" b="1" dirty="0">
                <a:solidFill>
                  <a:schemeClr val="bg1"/>
                </a:solidFill>
              </a:rPr>
              <a:t>12 August 2018</a:t>
            </a:r>
            <a:endParaRPr lang="en-US" sz="3600" b="1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3600" dirty="0"/>
              <a:t>Retake Exam: </a:t>
            </a:r>
            <a:r>
              <a:rPr lang="en-US" sz="3600" b="1" dirty="0">
                <a:solidFill>
                  <a:schemeClr val="bg1"/>
                </a:solidFill>
              </a:rPr>
              <a:t>26 August 2018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– Python Fundamentals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1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912" y="1676400"/>
            <a:ext cx="5486400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3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Why the slides are in English?</a:t>
            </a:r>
            <a:endParaRPr lang="en-US" dirty="0"/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  <a:endParaRPr lang="en-US" dirty="0"/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Specific terminology should be in English</a:t>
            </a:r>
            <a:endParaRPr lang="en-US" dirty="0"/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Translations are inaccurate and funny</a:t>
            </a:r>
            <a:endParaRPr lang="en-US" dirty="0"/>
          </a:p>
          <a:p>
            <a:pPr>
              <a:lnSpc>
                <a:spcPct val="110000"/>
              </a:lnSpc>
              <a:spcBef>
                <a:spcPts val="1800"/>
              </a:spcBef>
              <a:buClr>
                <a:schemeClr val="tx1"/>
              </a:buClr>
            </a:pPr>
            <a:r>
              <a:rPr lang="en-US" dirty="0"/>
              <a:t>Just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learn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English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!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No excuses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213" y="134946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>
            <a:fillRect/>
          </a:stretch>
        </p:blipFill>
        <p:spPr bwMode="auto">
          <a:xfrm>
            <a:off x="4747271" y="4800600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246" y="2438400"/>
            <a:ext cx="4777361" cy="5773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Python Fundamentals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Evaluation Criteria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8587">
            <a:off x="4951411" y="1315424"/>
            <a:ext cx="2286000" cy="2757344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 – 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90</a:t>
            </a:r>
            <a:r>
              <a:rPr lang="en-US" sz="3600" dirty="0"/>
              <a:t>%</a:t>
            </a:r>
            <a:endParaRPr lang="en-US" sz="3600" dirty="0"/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dirty="0"/>
              <a:t>(exercises) – 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/>
              <a:t>%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“Python Fundamentals”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3941064"/>
            <a:ext cx="3929700" cy="22006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1512277"/>
            <a:ext cx="4361349" cy="52707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Practical programming </a:t>
            </a:r>
            <a:r>
              <a:rPr lang="en-US" b="1" dirty="0">
                <a:solidFill>
                  <a:schemeClr val="bg1"/>
                </a:solidFill>
              </a:rPr>
              <a:t>exam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4 practical problems </a:t>
            </a:r>
            <a:r>
              <a:rPr lang="en-US" dirty="0"/>
              <a:t>for </a:t>
            </a:r>
            <a:r>
              <a:rPr lang="en-US" b="1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2">
              <a:buClr>
                <a:schemeClr val="tx1"/>
              </a:buClr>
            </a:pPr>
            <a:r>
              <a:rPr lang="en-US" dirty="0"/>
              <a:t>Lists, dictionaries, strings</a:t>
            </a:r>
            <a:endParaRPr lang="en-US" dirty="0"/>
          </a:p>
          <a:p>
            <a:pPr lvl="2">
              <a:buClr>
                <a:schemeClr val="tx1"/>
              </a:buClr>
            </a:pPr>
            <a:r>
              <a:rPr lang="en-US" dirty="0"/>
              <a:t>Code in Python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Automated judge system</a:t>
            </a:r>
            <a:endParaRPr lang="en-US" dirty="0"/>
          </a:p>
          <a:p>
            <a:pPr lvl="2">
              <a:buClr>
                <a:schemeClr val="tx1"/>
              </a:buClr>
            </a:pPr>
            <a:r>
              <a:rPr lang="en-US" dirty="0">
                <a:hlinkClick r:id="rId1"/>
              </a:rPr>
              <a:t>http://judge.softuni.bg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Solutions are evaluated for correctness only</a:t>
            </a:r>
            <a:endParaRPr lang="en-US" dirty="0"/>
          </a:p>
          <a:p>
            <a:pPr lvl="2">
              <a:buClr>
                <a:schemeClr val="tx1"/>
              </a:buClr>
            </a:pPr>
            <a:r>
              <a:rPr lang="en-US" dirty="0"/>
              <a:t>Code quality is still not measured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Fundamentals Exam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</a:fld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382" y="1509270"/>
            <a:ext cx="2456510" cy="2456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b="1" dirty="0">
                <a:solidFill>
                  <a:schemeClr val="bg1"/>
                </a:solidFill>
              </a:rPr>
              <a:t>important</a:t>
            </a:r>
            <a:r>
              <a:rPr lang="en-US" dirty="0"/>
              <a:t>!</a:t>
            </a:r>
            <a:endParaRPr lang="en-US" dirty="0"/>
          </a:p>
          <a:p>
            <a:pPr lvl="1"/>
            <a:r>
              <a:rPr lang="en-US" dirty="0"/>
              <a:t>Programming can only be learned through a lot of practice!</a:t>
            </a:r>
            <a:endParaRPr lang="en-US" dirty="0"/>
          </a:p>
          <a:p>
            <a:pPr lvl="1"/>
            <a:r>
              <a:rPr lang="en-US" dirty="0"/>
              <a:t>You should write code every day!</a:t>
            </a:r>
            <a:endParaRPr lang="en-US" dirty="0"/>
          </a:p>
          <a:p>
            <a:r>
              <a:rPr lang="en-US" dirty="0"/>
              <a:t>Each </a:t>
            </a:r>
            <a:r>
              <a:rPr lang="en-US" b="1" dirty="0">
                <a:solidFill>
                  <a:schemeClr val="bg1"/>
                </a:solidFill>
              </a:rPr>
              <a:t>lesson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Try to solve them in class</a:t>
            </a:r>
            <a:endParaRPr lang="en-US" dirty="0"/>
          </a:p>
          <a:p>
            <a:pPr lvl="1"/>
            <a:r>
              <a:rPr lang="en-US" dirty="0"/>
              <a:t>The rest are your homework</a:t>
            </a:r>
            <a:endParaRPr lang="en-US" dirty="0"/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  <a:endParaRPr lang="en-US" dirty="0"/>
          </a:p>
          <a:p>
            <a:r>
              <a:rPr lang="en-US" dirty="0"/>
              <a:t>Submission through our online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  <a:r>
              <a:rPr lang="en-US" dirty="0"/>
              <a:t>: </a:t>
            </a:r>
            <a:r>
              <a:rPr lang="en-US" dirty="0">
                <a:hlinkClick r:id="rId1"/>
              </a:rPr>
              <a:t>judge.softuni.bg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1828800"/>
            <a:ext cx="3733800" cy="3733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4949" y="4704825"/>
            <a:ext cx="10958928" cy="768084"/>
          </a:xfrm>
        </p:spPr>
        <p:txBody>
          <a:bodyPr/>
          <a:lstStyle/>
          <a:p>
            <a:r>
              <a:rPr lang="en-US" dirty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We Need Additionally?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693" y="-990600"/>
            <a:ext cx="4559438" cy="5510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 Course Web Site, Forum and FB Group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31811" y="1905000"/>
            <a:ext cx="9234601" cy="79432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1"/>
              </a:rPr>
              <a:t>softuni.bg/opencourses/python-fundamentals-course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333" y="1359834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690413"/>
            <a:ext cx="9158401" cy="66684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softuni.bg/forum/categories/39/python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/>
          <p:cNvSpPr/>
          <p:nvPr/>
        </p:nvSpPr>
        <p:spPr>
          <a:xfrm>
            <a:off x="608012" y="5608793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6"/>
              </a:rPr>
              <a:t>facebook.com/groups/PythonFundamentalsJune2018/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b="1" dirty="0">
                <a:solidFill>
                  <a:schemeClr val="bg1"/>
                </a:solidFill>
              </a:rPr>
              <a:t>slides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videos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homework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assignments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  <a:endParaRPr lang="en-US" dirty="0"/>
          </a:p>
          <a:p>
            <a:pPr lvl="1"/>
            <a:r>
              <a:rPr lang="en-US" dirty="0"/>
              <a:t>Visit the course </a:t>
            </a:r>
            <a:r>
              <a:rPr lang="en-US" dirty="0">
                <a:hlinkClick r:id="rId1"/>
              </a:rPr>
              <a:t>web site</a:t>
            </a:r>
            <a:r>
              <a:rPr lang="en-US" dirty="0"/>
              <a:t>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noProof="1"/>
              <a:t>Python </a:t>
            </a:r>
            <a:r>
              <a:rPr lang="en-US" dirty="0"/>
              <a:t>Fundamentals Slides and Videos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/>
          <a:srcRect t="-1"/>
          <a:stretch>
            <a:fillRect/>
          </a:stretch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Software University Learning System (SULS)</a:t>
            </a:r>
            <a:endParaRPr lang="en-US" dirty="0"/>
          </a:p>
          <a:p>
            <a:pPr lvl="1"/>
            <a:r>
              <a:rPr lang="en-US" dirty="0">
                <a:hlinkClick r:id="rId1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  <a:endParaRPr lang="en-US" dirty="0"/>
          </a:p>
          <a:p>
            <a:pPr lvl="1"/>
            <a:r>
              <a:rPr lang="en-US" dirty="0"/>
              <a:t>Homework submissions</a:t>
            </a:r>
            <a:endParaRPr lang="en-US" dirty="0"/>
          </a:p>
          <a:p>
            <a:pPr lvl="1"/>
            <a:r>
              <a:rPr lang="en-US" dirty="0"/>
              <a:t>Homework check-up</a:t>
            </a:r>
            <a:endParaRPr lang="en-US" dirty="0"/>
          </a:p>
          <a:p>
            <a:pPr lvl="1"/>
            <a:r>
              <a:rPr lang="en-US" dirty="0"/>
              <a:t>Exams and results</a:t>
            </a:r>
            <a:endParaRPr lang="en-US" dirty="0"/>
          </a:p>
          <a:p>
            <a:pPr lvl="1"/>
            <a:r>
              <a:rPr lang="en-US" dirty="0"/>
              <a:t>Reports about your progress</a:t>
            </a:r>
            <a:endParaRPr lang="en-US" dirty="0"/>
          </a:p>
          <a:p>
            <a:pPr lvl="1"/>
            <a:r>
              <a:rPr lang="en-US" dirty="0"/>
              <a:t>…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189" y="3276600"/>
            <a:ext cx="5677887" cy="2951322"/>
          </a:xfrm>
          <a:prstGeom prst="rect">
            <a:avLst/>
          </a:prstGeom>
          <a:noFill/>
          <a:ln w="9525">
            <a:solidFill>
              <a:srgbClr val="FFFFFF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6405" indent="-446405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  <a:endParaRPr lang="en-US" dirty="0"/>
          </a:p>
          <a:p>
            <a:pPr marL="446405" indent="-446405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  <a:endParaRPr lang="en-US" dirty="0"/>
          </a:p>
          <a:p>
            <a:pPr marL="446405" indent="-446405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  <a:endParaRPr lang="en-US" dirty="0"/>
          </a:p>
          <a:p>
            <a:pPr marL="446405" indent="-446405">
              <a:lnSpc>
                <a:spcPts val="4000"/>
              </a:lnSpc>
              <a:buFontTx/>
              <a:buAutoNum type="arabicPeriod"/>
            </a:pPr>
            <a:r>
              <a:rPr lang="en-US" dirty="0"/>
              <a:t>Course Schedule</a:t>
            </a:r>
            <a:endParaRPr lang="en-US" dirty="0"/>
          </a:p>
          <a:p>
            <a:pPr marL="446405" indent="-446405">
              <a:lnSpc>
                <a:spcPts val="4000"/>
              </a:lnSpc>
              <a:buFontTx/>
              <a:buAutoNum type="arabicPeriod"/>
            </a:pPr>
            <a:r>
              <a:rPr lang="en-US" dirty="0"/>
              <a:t>Exams and Evaluation</a:t>
            </a:r>
            <a:endParaRPr lang="en-US" dirty="0"/>
          </a:p>
          <a:p>
            <a:pPr marL="446405" indent="-446405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</a:fld>
            <a:endParaRPr lang="en-US" dirty="0"/>
          </a:p>
        </p:txBody>
      </p:sp>
      <p:pic>
        <p:nvPicPr>
          <p:cNvPr id="16" name="Picture 15" descr="A drawing of a cartoon character&#10;&#10;Description generated with high confidence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17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</a:t>
            </a:r>
            <a:r>
              <a:rPr lang="en-US" dirty="0"/>
              <a:t> needed for this course: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  <a:r>
              <a:rPr lang="bg-BG" dirty="0"/>
              <a:t> </a:t>
            </a:r>
            <a:r>
              <a:rPr lang="en-US" dirty="0"/>
              <a:t>or Mac or Linux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hlinkClick r:id="rId1"/>
              </a:rPr>
              <a:t>Python 3.6.4</a:t>
            </a:r>
            <a:r>
              <a:rPr lang="en-US" dirty="0"/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 2 </a:t>
            </a:r>
            <a:r>
              <a:rPr lang="en-US" dirty="0"/>
              <a:t>will </a:t>
            </a:r>
            <a:r>
              <a:rPr lang="en-US" b="1" u="sng" dirty="0">
                <a:solidFill>
                  <a:schemeClr val="bg1"/>
                </a:solidFill>
              </a:rPr>
              <a:t>NOT</a:t>
            </a:r>
            <a:r>
              <a:rPr lang="en-US" dirty="0"/>
              <a:t> be used in this course)</a:t>
            </a:r>
            <a:endParaRPr lang="en-US" dirty="0">
              <a:hlinkClick r:id="rId2"/>
            </a:endParaRPr>
          </a:p>
          <a:p>
            <a:pPr lvl="1">
              <a:lnSpc>
                <a:spcPct val="110000"/>
              </a:lnSpc>
            </a:pPr>
            <a:r>
              <a:rPr lang="en-US" noProof="1">
                <a:hlinkClick r:id="rId2"/>
              </a:rPr>
              <a:t>JetBrains PyCharm Community 2017.3.2</a:t>
            </a:r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0" y="4507690"/>
            <a:ext cx="1889504" cy="18895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54" y="4380378"/>
            <a:ext cx="2400318" cy="24003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3988384"/>
            <a:ext cx="2763004" cy="2763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b="1" dirty="0">
                <a:solidFill>
                  <a:schemeClr val="bg1"/>
                </a:solidFill>
              </a:rPr>
              <a:t>program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Data types, methods, debugging, </a:t>
            </a:r>
            <a:br>
              <a:rPr lang="en-US" dirty="0"/>
            </a:br>
            <a:r>
              <a:rPr lang="en-US" dirty="0"/>
              <a:t>arrays and lists, dictionaries, objects, </a:t>
            </a:r>
            <a:br>
              <a:rPr lang="en-US" dirty="0"/>
            </a:br>
            <a:r>
              <a:rPr lang="en-US" dirty="0"/>
              <a:t>strings and much more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Practical </a:t>
            </a:r>
            <a:r>
              <a:rPr lang="en-US" b="1" dirty="0">
                <a:solidFill>
                  <a:schemeClr val="bg1"/>
                </a:solidFill>
              </a:rPr>
              <a:t>exam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4 problems for 6 hours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Learning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Slides, videos, software, books, forum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</a:fld>
            <a:endParaRPr lang="en-US" dirty="0"/>
          </a:p>
        </p:txBody>
      </p:sp>
      <p:pic>
        <p:nvPicPr>
          <p:cNvPr id="3074" name="Picture 2" descr="Image result for learning icon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217" y="4778758"/>
            <a:ext cx="1460406" cy="146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programming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4778758"/>
            <a:ext cx="1469642" cy="146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exa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3075599"/>
            <a:ext cx="1553899" cy="155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505321"/>
            <a:ext cx="2209800" cy="14120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9523412" y="2009345"/>
            <a:ext cx="2108746" cy="2282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1"/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5454358" y="4535548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>
            <a:fillRect/>
          </a:stretch>
        </p:blipFill>
        <p:spPr bwMode="auto">
          <a:xfrm>
            <a:off x="1067109" y="4535548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5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>
            <a:fillRect/>
          </a:stretch>
        </p:blipFill>
        <p:spPr>
          <a:xfrm>
            <a:off x="8882073" y="5565809"/>
            <a:ext cx="2239643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7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>
            <a:fillRect/>
          </a:stretch>
        </p:blipFill>
        <p:spPr>
          <a:xfrm>
            <a:off x="1067109" y="5565809"/>
            <a:ext cx="5566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9"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>
            <a:fillRect/>
          </a:stretch>
        </p:blipFill>
        <p:spPr>
          <a:xfrm>
            <a:off x="6961342" y="5565809"/>
            <a:ext cx="15926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1"/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>
            <a:fillRect/>
          </a:stretch>
        </p:blipFill>
        <p:spPr bwMode="auto">
          <a:xfrm>
            <a:off x="5329387" y="2475024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13"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>
            <a:fillRect/>
          </a:stretch>
        </p:blipFill>
        <p:spPr bwMode="auto">
          <a:xfrm>
            <a:off x="1067110" y="2475024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>
            <a:fillRect/>
          </a:stretch>
        </p:blipFill>
        <p:spPr>
          <a:xfrm>
            <a:off x="8674177" y="1444762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>
            <a:fillRect/>
          </a:stretch>
        </p:blipFill>
        <p:spPr>
          <a:xfrm>
            <a:off x="1067109" y="1444762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>
            <a:fillRect/>
          </a:stretch>
        </p:blipFill>
        <p:spPr>
          <a:xfrm>
            <a:off x="5606490" y="1444762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>
            <a:fillRect/>
          </a:stretch>
        </p:blipFill>
        <p:spPr>
          <a:xfrm>
            <a:off x="5970316" y="3505286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3"/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>
            <a:fillRect/>
          </a:stretch>
        </p:blipFill>
        <p:spPr bwMode="auto">
          <a:xfrm>
            <a:off x="8852055" y="3505286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25"/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>
            <a:fillRect/>
          </a:stretch>
        </p:blipFill>
        <p:spPr>
          <a:xfrm>
            <a:off x="1067110" y="3505286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>
            <a:fillRect/>
          </a:stretch>
        </p:blipFill>
        <p:spPr>
          <a:xfrm>
            <a:off x="1130713" y="2068280"/>
            <a:ext cx="5021910" cy="1439250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>
            <a:fillRect/>
          </a:stretch>
        </p:blipFill>
        <p:spPr>
          <a:xfrm>
            <a:off x="4919115" y="4064212"/>
            <a:ext cx="6138995" cy="1439250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>
            <a:fillRect/>
          </a:stretch>
        </p:blipFill>
        <p:spPr>
          <a:xfrm>
            <a:off x="6424441" y="2068280"/>
            <a:ext cx="1962267" cy="1439250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>
            <a:fillRect/>
          </a:stretch>
        </p:blipFill>
        <p:spPr>
          <a:xfrm>
            <a:off x="8658526" y="2068280"/>
            <a:ext cx="2399585" cy="1439250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>
            <a:fillRect/>
          </a:stretch>
        </p:blipFill>
        <p:spPr>
          <a:xfrm>
            <a:off x="1130714" y="4064212"/>
            <a:ext cx="3382237" cy="1439250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1"/>
              </a:rPr>
              <a:t>Creative Commons </a:t>
            </a:r>
            <a:r>
              <a:rPr lang="en-US" noProof="1">
                <a:hlinkClick r:id="rId1"/>
              </a:rPr>
              <a:t>Attribution-NonCommercial-ShareAlike</a:t>
            </a:r>
            <a:r>
              <a:rPr lang="en-US" dirty="0">
                <a:hlinkClick r:id="rId1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</a:fld>
            <a:endParaRPr lang="en-US" dirty="0"/>
          </a:p>
        </p:txBody>
      </p:sp>
      <p:pic>
        <p:nvPicPr>
          <p:cNvPr id="8" name="Picture 4" title="CC-BY-NC-SA License">
            <a:hlinkClick r:id="rId1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noProof="1"/>
              <a:t>SoftUni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72242" y="1143000"/>
            <a:ext cx="9045893" cy="523463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dirty="0"/>
              <a:t>Software University – High-Quality Education, </a:t>
            </a:r>
            <a:br>
              <a:rPr lang="en-US" sz="3200" dirty="0"/>
            </a:br>
            <a:r>
              <a:rPr lang="en-US" sz="3200" dirty="0"/>
              <a:t>Profession and Job for Software Developers</a:t>
            </a:r>
            <a:endParaRPr lang="en-US" sz="3200" dirty="0"/>
          </a:p>
          <a:p>
            <a:pPr lvl="1">
              <a:buClr>
                <a:schemeClr val="tx1"/>
              </a:buClr>
            </a:pPr>
            <a:r>
              <a:rPr lang="en-US" sz="2900" noProof="1">
                <a:hlinkClick r:id="rId1"/>
              </a:rPr>
              <a:t>softuni.bg</a:t>
            </a:r>
            <a:r>
              <a:rPr lang="en-US" sz="2900" noProof="1"/>
              <a:t> </a:t>
            </a:r>
            <a:endParaRPr lang="en-US" sz="2900" noProof="1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buClr>
                <a:schemeClr val="tx1"/>
              </a:buClr>
            </a:pPr>
            <a:r>
              <a:rPr lang="en-US" sz="3000" noProof="1">
                <a:hlinkClick r:id="rId2"/>
              </a:rPr>
              <a:t>http://softuni.foundation/</a:t>
            </a:r>
            <a:endParaRPr lang="en-US" sz="3000" noProof="1"/>
          </a:p>
          <a:p>
            <a:pPr marL="304800" lvl="1" indent="-304800">
              <a:buClr>
                <a:schemeClr val="tx1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  <a:endParaRPr lang="en-US" dirty="0"/>
          </a:p>
          <a:p>
            <a:pPr lvl="1">
              <a:buClr>
                <a:schemeClr val="tx1"/>
              </a:buClr>
              <a:tabLst>
                <a:tab pos="282575" algn="l"/>
              </a:tabLst>
            </a:pPr>
            <a:r>
              <a:rPr lang="en-US" sz="2900" noProof="1">
                <a:hlinkClick r:id="rId3"/>
              </a:rPr>
              <a:t>facebook.com/SoftwareUniversity</a:t>
            </a:r>
            <a:endParaRPr lang="en-US" sz="2900" noProof="1"/>
          </a:p>
          <a:p>
            <a:pPr marL="304800" lvl="1" indent="-304800">
              <a:buClr>
                <a:schemeClr val="tx1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600" lvl="2" indent="-304800">
              <a:lnSpc>
                <a:spcPct val="100000"/>
              </a:lnSpc>
              <a:buClr>
                <a:schemeClr val="tx1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4"/>
              </a:rPr>
              <a:t>forum.softuni.bg</a:t>
            </a:r>
            <a:endParaRPr lang="en-US" noProof="1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bg1"/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python-fund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Python Fundamentals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Course Objectives &amp; Program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867742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13" y="1151120"/>
            <a:ext cx="11804822" cy="5486035"/>
          </a:xfrm>
        </p:spPr>
        <p:txBody>
          <a:bodyPr>
            <a:normAutofit/>
          </a:bodyPr>
          <a:lstStyle/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Course Introduction </a:t>
            </a:r>
            <a:r>
              <a:rPr lang="en-US" sz="2800" dirty="0"/>
              <a:t>– Course Program, Trainers, Exams, Resources</a:t>
            </a:r>
            <a:endParaRPr lang="en-US" sz="2800" dirty="0"/>
          </a:p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Python Intro </a:t>
            </a:r>
            <a:r>
              <a:rPr lang="en-US" sz="2800" dirty="0"/>
              <a:t>– </a:t>
            </a:r>
            <a:r>
              <a:rPr lang="fr-FR" sz="2800" dirty="0"/>
              <a:t>IDE Installation, Data Types &amp; Variables</a:t>
            </a:r>
            <a:endParaRPr lang="fr-FR" sz="2800" dirty="0"/>
          </a:p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Functions and Debugging </a:t>
            </a:r>
            <a:r>
              <a:rPr lang="en-US" sz="2800" dirty="0"/>
              <a:t>– Defining Functions, Debugging Code</a:t>
            </a:r>
            <a:endParaRPr lang="en-US" sz="2800" dirty="0"/>
          </a:p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Lists and Dictionaries </a:t>
            </a:r>
            <a:r>
              <a:rPr lang="en-US" sz="2800" dirty="0"/>
              <a:t>– Definition, Usage, List Slicing, List Comprehension</a:t>
            </a:r>
            <a:endParaRPr lang="en-US" sz="2800" dirty="0"/>
          </a:p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Functional Programming </a:t>
            </a:r>
            <a:r>
              <a:rPr lang="en-US" sz="2800" dirty="0"/>
              <a:t>– Lambda functions</a:t>
            </a:r>
            <a:endParaRPr lang="en-US" sz="2800" dirty="0"/>
          </a:p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Objects and Classes </a:t>
            </a:r>
            <a:r>
              <a:rPr lang="en-US" sz="2800" dirty="0"/>
              <a:t>– Defining Classes, Instantiating Objects, Constructors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Fundamentals – Course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1610" y="1516986"/>
            <a:ext cx="1995227" cy="19952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741" y="5122839"/>
            <a:ext cx="1168082" cy="11680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13" y="1151120"/>
            <a:ext cx="11804822" cy="5486035"/>
          </a:xfrm>
        </p:spPr>
        <p:txBody>
          <a:bodyPr>
            <a:normAutofit/>
          </a:bodyPr>
          <a:lstStyle/>
          <a:p>
            <a:pPr marL="517525" indent="-517525">
              <a:lnSpc>
                <a:spcPct val="130000"/>
              </a:lnSpc>
              <a:buFont typeface="+mj-lt"/>
              <a:buAutoNum type="arabicPeriod" startAt="7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Files and Error Handling, Regex  </a:t>
            </a:r>
            <a:r>
              <a:rPr lang="en-US" sz="2800" dirty="0"/>
              <a:t>– File I/O, Python Errors, Using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</a:rPr>
              <a:t>re</a:t>
            </a:r>
            <a:r>
              <a:rPr lang="en-US" sz="2800" dirty="0"/>
              <a:t> Class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marL="517525" indent="-517525">
              <a:lnSpc>
                <a:spcPct val="130000"/>
              </a:lnSpc>
              <a:buFont typeface="+mj-lt"/>
              <a:buAutoNum type="arabicPeriod" startAt="7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Strings and Text Processing </a:t>
            </a:r>
            <a:r>
              <a:rPr lang="en-US" sz="2800" dirty="0"/>
              <a:t>– String Functions (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</a:rPr>
              <a:t>find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</a:rPr>
              <a:t>startswith</a:t>
            </a:r>
            <a:r>
              <a:rPr lang="en-US" sz="2800" dirty="0"/>
              <a:t>, etc.)</a:t>
            </a:r>
            <a:endParaRPr lang="bg-BG" sz="2800" dirty="0"/>
          </a:p>
          <a:p>
            <a:pPr marL="517525" indent="-517525">
              <a:lnSpc>
                <a:spcPct val="130000"/>
              </a:lnSpc>
              <a:buFont typeface="+mj-lt"/>
              <a:buAutoNum type="arabicPeriod" startAt="7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Inheritance</a:t>
            </a:r>
            <a:r>
              <a:rPr lang="en-US" sz="2800" dirty="0"/>
              <a:t> – Python Inheritance mechanism</a:t>
            </a:r>
            <a:endParaRPr lang="en-US" sz="2800" dirty="0"/>
          </a:p>
          <a:p>
            <a:pPr marL="517525" indent="-517525">
              <a:lnSpc>
                <a:spcPct val="130000"/>
              </a:lnSpc>
              <a:buFont typeface="+mj-lt"/>
              <a:buAutoNum type="arabicPeriod" startAt="7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Exam Preparation </a:t>
            </a:r>
            <a:r>
              <a:rPr lang="en-US" sz="2800" dirty="0"/>
              <a:t>– Practical Exam Problems</a:t>
            </a:r>
            <a:endParaRPr lang="en-US" sz="2800" dirty="0"/>
          </a:p>
          <a:p>
            <a:pPr marL="517525" indent="-517525">
              <a:lnSpc>
                <a:spcPct val="130000"/>
              </a:lnSpc>
              <a:buFont typeface="+mj-lt"/>
              <a:buAutoNum type="arabicPeriod" startAt="7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Practical Exam</a:t>
            </a:r>
            <a:r>
              <a:rPr lang="en-US" sz="2800" dirty="0"/>
              <a:t> – 4 Problems for 6 Hours</a:t>
            </a:r>
            <a:endParaRPr lang="en-US" sz="2800" dirty="0"/>
          </a:p>
          <a:p>
            <a:pPr marL="517525" indent="-517525">
              <a:lnSpc>
                <a:spcPct val="120000"/>
              </a:lnSpc>
              <a:buFont typeface="+mj-lt"/>
              <a:buAutoNum type="arabicPeriod" startAt="7"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Fundamentals – Course Program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00007" y="3352800"/>
            <a:ext cx="1995227" cy="19952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412" y="5553397"/>
            <a:ext cx="1168082" cy="11680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Trainers Team</a:t>
            </a:r>
            <a:endParaRPr lang="en-US" dirty="0"/>
          </a:p>
        </p:txBody>
      </p:sp>
      <p:pic>
        <p:nvPicPr>
          <p:cNvPr id="6" name="Picture 5" descr="A close up of a toy&#10;&#10;Description generated with high confidence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2" y="285295"/>
            <a:ext cx="4402000" cy="440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type="body" sz="quarter" idx="10"/>
          </p:nvPr>
        </p:nvSpPr>
        <p:spPr>
          <a:xfrm>
            <a:off x="608012" y="1151124"/>
            <a:ext cx="11804822" cy="5570355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Ines Ivanova</a:t>
            </a:r>
            <a:endParaRPr lang="bg-BG" b="1" dirty="0">
              <a:solidFill>
                <a:schemeClr val="bg1"/>
              </a:solidFill>
            </a:endParaRPr>
          </a:p>
          <a:p>
            <a:pPr marL="609600" lvl="2" indent="-3048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Top student @ </a:t>
            </a:r>
            <a:r>
              <a:rPr lang="en-US" noProof="1"/>
              <a:t>SoftUni</a:t>
            </a:r>
            <a:endParaRPr lang="en-US" noProof="1"/>
          </a:p>
          <a:p>
            <a:pPr marL="609600" lvl="2" indent="-3048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Front-end developer</a:t>
            </a:r>
            <a:endParaRPr lang="bg-BG" dirty="0"/>
          </a:p>
          <a:p>
            <a:pPr marL="609600" lvl="2" indent="-3048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Works at a startup in the area of</a:t>
            </a:r>
            <a:r>
              <a:rPr lang="bg-BG" dirty="0"/>
              <a:t> </a:t>
            </a:r>
            <a:r>
              <a:rPr lang="en-US" dirty="0"/>
              <a:t>data science</a:t>
            </a:r>
            <a:endParaRPr lang="bg-BG" dirty="0"/>
          </a:p>
          <a:p>
            <a:pPr marL="609600" lvl="2" indent="-3048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Python, C#, Angular 5,</a:t>
            </a:r>
            <a:r>
              <a:rPr lang="bg-BG" dirty="0"/>
              <a:t> </a:t>
            </a:r>
            <a:r>
              <a:rPr lang="en-US" dirty="0"/>
              <a:t>HTML, CSS, jQuery</a:t>
            </a:r>
            <a:endParaRPr lang="bg-BG" dirty="0"/>
          </a:p>
          <a:p>
            <a:pPr marL="609600" lvl="2" indent="-3048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In the free time enjoys learning </a:t>
            </a:r>
            <a:r>
              <a:rPr lang="ru-RU" dirty="0"/>
              <a:t>C++</a:t>
            </a:r>
            <a:endParaRPr lang="en-US" dirty="0"/>
          </a:p>
          <a:p>
            <a:pPr marL="609600" lvl="2" indent="-304800">
              <a:lnSpc>
                <a:spcPct val="100000"/>
              </a:lnSpc>
              <a:buClr>
                <a:schemeClr val="tx1"/>
              </a:buClr>
              <a:buSzPct val="100000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Trainers Team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093" y="1600200"/>
            <a:ext cx="2728411" cy="27284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dirty="0"/>
              <a:t>Python Fundamentals: More Details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Duration, Languages, Technologies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103812" y="1524000"/>
            <a:ext cx="2057400" cy="2339495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4094</Words>
  <Application>WPS Presentation</Application>
  <PresentationFormat>Custom</PresentationFormat>
  <Paragraphs>216</Paragraphs>
  <Slides>26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Arial</vt:lpstr>
      <vt:lpstr>SimSun</vt:lpstr>
      <vt:lpstr>Wingdings</vt:lpstr>
      <vt:lpstr>Calibri</vt:lpstr>
      <vt:lpstr>Malgun Gothic</vt:lpstr>
      <vt:lpstr>Consolas</vt:lpstr>
      <vt:lpstr>Wingdings 2</vt:lpstr>
      <vt:lpstr>微软雅黑</vt:lpstr>
      <vt:lpstr>Droid Sans Fallback</vt:lpstr>
      <vt:lpstr>Arial Unicode MS</vt:lpstr>
      <vt:lpstr>Webdings</vt:lpstr>
      <vt:lpstr>Feena Casual</vt:lpstr>
      <vt:lpstr>UnDinaru</vt:lpstr>
      <vt:lpstr>1_SoftUni3_1</vt:lpstr>
      <vt:lpstr>Python Fundamentals</vt:lpstr>
      <vt:lpstr>Table of Contents</vt:lpstr>
      <vt:lpstr>Questions</vt:lpstr>
      <vt:lpstr>PowerPoint 演示文稿</vt:lpstr>
      <vt:lpstr>Python Fundamentals – Course Program</vt:lpstr>
      <vt:lpstr>Python Fundamentals – Course Program (2)</vt:lpstr>
      <vt:lpstr>PowerPoint 演示文稿</vt:lpstr>
      <vt:lpstr>The Trainers Team</vt:lpstr>
      <vt:lpstr>PowerPoint 演示文稿</vt:lpstr>
      <vt:lpstr>Training Duration – Python Fundamentals</vt:lpstr>
      <vt:lpstr>Why English?</vt:lpstr>
      <vt:lpstr>PowerPoint 演示文稿</vt:lpstr>
      <vt:lpstr>Scoring System for “Python Fundamentals”</vt:lpstr>
      <vt:lpstr>Python Fundamentals Exam</vt:lpstr>
      <vt:lpstr>Homework Assignments</vt:lpstr>
      <vt:lpstr>PowerPoint 演示文稿</vt:lpstr>
      <vt:lpstr>PF Course Web Site, Forum and FB Group</vt:lpstr>
      <vt:lpstr>The Python Fundamentals Slides and Videos</vt:lpstr>
      <vt:lpstr>Software University Learning System (SULS)</vt:lpstr>
      <vt:lpstr>Required Software</vt:lpstr>
      <vt:lpstr>Summary</vt:lpstr>
      <vt:lpstr>PowerPoint 演示文稿</vt:lpstr>
      <vt:lpstr>SoftUni Diamond Partners</vt:lpstr>
      <vt:lpstr>SoftUni Organizational Partners</vt:lpstr>
      <vt:lpstr>License</vt:lpstr>
      <vt:lpstr>Trainings @ Software University (SoftUni)</vt:lpstr>
    </vt:vector>
  </TitlesOfParts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creator>Software University Foundation</dc:creator>
  <cp:keywords>programming, software engineering</cp:keywords>
  <dc:description>Software University Foundation - http://softuni.foundation/</dc:description>
  <dc:subject>Software Development Course</dc:subject>
  <cp:category>programming;computer programming;software development;web development</cp:category>
  <cp:lastModifiedBy>stanislav</cp:lastModifiedBy>
  <cp:revision>170</cp:revision>
  <dcterms:created xsi:type="dcterms:W3CDTF">2019-01-09T19:51:19Z</dcterms:created>
  <dcterms:modified xsi:type="dcterms:W3CDTF">2019-01-09T19:51:19Z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  <property fmtid="{D5CDD505-2E9C-101B-9397-08002B2CF9AE}" pid="3" name="KSOProductBuildVer">
    <vt:lpwstr>1033-10.1.0.6757</vt:lpwstr>
  </property>
</Properties>
</file>